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31A7961-2A99-4B58-B09C-C19D6BC43750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FCC"/>
    <a:srgbClr val="93DDD6"/>
    <a:srgbClr val="42BA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969536-61E8-4BCC-B7D1-3061A8D5F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5ADF72-FBD0-4034-A5CD-ABD4EE983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DC3366-6F71-4CC5-8EC1-A8A207A68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93D11E-43F4-4F0A-BA1B-7E1034CAF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23F7B7-BC6C-4DDA-AA7F-98710B71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02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983AF-856B-408A-9056-F7C16EB3F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6C9AFB-A390-468F-A7DD-ACA5AA217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0B5FF-2385-4A0C-BD36-999C66641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3FC06C-B755-46ED-8683-86E53ECD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848DF9-559F-42B9-A385-AE33FF52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6DC0E6-39AC-4E2E-9EE4-1963FA819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03A129-C4DC-4051-A1DA-B12E5C46B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BDE6FC-C6A3-4607-B4C1-81145E3C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C60E63-8020-4D6F-A570-461EDD8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0B7CE4-9D94-4C74-A6C4-42EB2431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5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38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9391FE-D82C-4580-9E1A-40F19DAC0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B5C99F-511F-4218-B2EE-6ADE3C0AA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3D8E81-8A72-4BFE-AA17-9F840FAA5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BC6F8D-A5C8-4E69-9990-9A0B13FB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043962-92C4-4530-98C9-06ABA372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82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C0C20-8329-4728-9407-DFCA6F38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F427AC-A2CC-4F18-B0F1-A9D03AE41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CF1D82-F1E7-401C-9194-ACAA4B6A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81D837-F8FC-423E-B739-F8D6E222F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B7C0A7-D771-452E-B7EF-9A66EFA2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15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B214B-02A6-41A6-801B-0DD4A6244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04B92C-4074-4410-ADF1-0671FBD2C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DDFBB0-13A5-4658-934F-748C38704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44BF37-0A07-4EEF-8EAA-8D45DEEA3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A52360-E245-4EF6-ABFE-9BAC02B4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4AAF99-4150-4B94-A68D-71F254FE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80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E6CCE-2B8B-492F-A6F2-27140EBC0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00536F-A08C-47E7-ADA8-0C9341697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8C73DF-0932-419B-A66B-EBAF4AA3E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F18B15-5A40-40BD-B215-B0D2281C8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F167F6-D71D-4357-8B83-BFFBE4EB4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7C8B88-65E7-4DE8-8899-7B8E24F3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9FAE9DE-95D0-4AEC-BC32-42B8F408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78F8879-0054-4F57-BDD9-3BCFC9BF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40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43C6F-0ADA-463D-942D-B6CF8F2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A4756B8-0100-4ADA-BA17-28A12326D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A5358FB-BAAE-4690-A7BC-07E34AB3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4F87939-3449-48B5-812D-C44BF1407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81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65D7F95-160A-4FD2-9C81-AE9278328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9C12CD-C8F6-45E7-B8C9-05374CF9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455562-FBBF-4A84-906B-C520218C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79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7C596-FD5D-45AF-93F6-44CAD7D61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E3F261-0818-488F-957F-484A4780F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CF358E-BC8E-46F4-A5FA-156255547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630CED-243C-4795-8234-574525BF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1B2AA8-2616-43CF-8AB2-0C1A1B0C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109B9F-6CCC-4783-B480-E2CAC876F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01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35DD2-6267-4450-A278-24DE7140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9BCAF36-0758-488D-9A34-16EDD667F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70F035-0083-46A0-9CB8-AA6EAC841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23E3C-9BC3-479E-B920-36CA6107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24FDA0-00B7-4C7C-8033-87F3E677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9861F7-3711-4059-9291-9CEAE9DFF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75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FD7199-49F6-4AC7-AC90-4EFD4E3CA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47FEAD-315E-4B89-9433-2A8E2FB7E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F00D74-C8C1-4504-8C3B-AF394A9401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7203D-B516-46C4-B21E-244F7840E400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4EC655-23B7-47A8-B72C-F4AB7C7F4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324E4F-80B3-41A6-B41C-CB5F8733F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6C96C-E21C-41AB-9E05-F7D785EBC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80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rgbClr val="42BAEF"/>
            </a:gs>
            <a:gs pos="21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45C773-A37C-42FF-BE72-985C13FD0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80" y="0"/>
            <a:ext cx="1259051" cy="1259051"/>
          </a:xfrm>
          <a:prstGeom prst="rect">
            <a:avLst/>
          </a:prstGeom>
          <a:effectLst/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13BEA6D8-40D3-483A-B7C1-73732B164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726" y="159611"/>
            <a:ext cx="6567392" cy="1353429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КАРЬЕРНАЯ КАРТА ВЫПУСКНИКА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23.02.01 Организация перевозок и управление на транспорте (автомобильном)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(квалификация – техник)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3 года 10 месяцев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76A55148-FE55-4A72-A173-F46E1CC18B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7752" y="1466943"/>
            <a:ext cx="3950266" cy="9942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профессиональной деятельности: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транспорт, сервис, оказание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населению (организация перевозочного процесса, организация сервисного обслуживания, организация </a:t>
            </a:r>
          </a:p>
          <a:p>
            <a:pPr>
              <a:spcBef>
                <a:spcPts val="0"/>
              </a:spcBef>
            </a:pP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логистической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деятельности)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252266BB-91AB-4FA0-81C0-1435212B2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922" y="5154376"/>
            <a:ext cx="2261921" cy="106948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293801, Луганская Народная Республика, г.о. город Кировск,   г. Кировск, ул. Правды, д. 10</a:t>
            </a:r>
          </a:p>
          <a:p>
            <a:pPr>
              <a:spcBef>
                <a:spcPts val="0"/>
              </a:spcBef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Тел:4-11-86</a:t>
            </a:r>
          </a:p>
          <a:p>
            <a:pPr>
              <a:spcBef>
                <a:spcPts val="0"/>
              </a:spcBef>
            </a:pP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https://kirtteh.ru/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7E19A9-25D2-4627-A8A1-D34823E498FD}"/>
              </a:ext>
            </a:extLst>
          </p:cNvPr>
          <p:cNvSpPr txBox="1"/>
          <p:nvPr/>
        </p:nvSpPr>
        <p:spPr>
          <a:xfrm>
            <a:off x="-29447" y="2816905"/>
            <a:ext cx="2117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заработная плата в регионе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49075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F02BD1-ABDA-4795-8532-D87A66CBD9ED}"/>
              </a:ext>
            </a:extLst>
          </p:cNvPr>
          <p:cNvSpPr txBox="1"/>
          <p:nvPr/>
        </p:nvSpPr>
        <p:spPr>
          <a:xfrm>
            <a:off x="331530" y="4030925"/>
            <a:ext cx="139078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«Билет в будущее», «Моя первая профессия»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E351FD-2C78-4B78-9061-20D6447B2248}"/>
              </a:ext>
            </a:extLst>
          </p:cNvPr>
          <p:cNvSpPr txBox="1"/>
          <p:nvPr/>
        </p:nvSpPr>
        <p:spPr>
          <a:xfrm>
            <a:off x="2110475" y="3623073"/>
            <a:ext cx="13853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Стипендия получение ДПО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DBFC3E-6E7A-44AA-9DAC-E58B86A5C545}"/>
              </a:ext>
            </a:extLst>
          </p:cNvPr>
          <p:cNvSpPr txBox="1"/>
          <p:nvPr/>
        </p:nvSpPr>
        <p:spPr>
          <a:xfrm>
            <a:off x="3500621" y="3143035"/>
            <a:ext cx="13853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среднего профессионального образования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FCF291-5A33-4431-900D-432ACE8944EA}"/>
              </a:ext>
            </a:extLst>
          </p:cNvPr>
          <p:cNvSpPr txBox="1"/>
          <p:nvPr/>
        </p:nvSpPr>
        <p:spPr>
          <a:xfrm>
            <a:off x="7540354" y="2185778"/>
            <a:ext cx="127849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высшего образования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838171-EC8A-4FA2-A5EC-44D8C3058F7C}"/>
              </a:ext>
            </a:extLst>
          </p:cNvPr>
          <p:cNvSpPr txBox="1"/>
          <p:nvPr/>
        </p:nvSpPr>
        <p:spPr>
          <a:xfrm>
            <a:off x="9177968" y="1889201"/>
            <a:ext cx="12625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высшего образования</a:t>
            </a:r>
          </a:p>
        </p:txBody>
      </p:sp>
      <p:sp>
        <p:nvSpPr>
          <p:cNvPr id="20" name="Половина рамки 19">
            <a:extLst>
              <a:ext uri="{FF2B5EF4-FFF2-40B4-BE49-F238E27FC236}">
                <a16:creationId xmlns:a16="http://schemas.microsoft.com/office/drawing/2014/main" id="{5722444A-9558-478B-B7E3-0916297AC414}"/>
              </a:ext>
            </a:extLst>
          </p:cNvPr>
          <p:cNvSpPr/>
          <p:nvPr/>
        </p:nvSpPr>
        <p:spPr>
          <a:xfrm>
            <a:off x="180171" y="3874630"/>
            <a:ext cx="1549667" cy="833335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оловина рамки 20">
            <a:extLst>
              <a:ext uri="{FF2B5EF4-FFF2-40B4-BE49-F238E27FC236}">
                <a16:creationId xmlns:a16="http://schemas.microsoft.com/office/drawing/2014/main" id="{5692E242-3E15-43C6-939E-DC1AEF30F640}"/>
              </a:ext>
            </a:extLst>
          </p:cNvPr>
          <p:cNvSpPr/>
          <p:nvPr/>
        </p:nvSpPr>
        <p:spPr>
          <a:xfrm>
            <a:off x="1913728" y="3419786"/>
            <a:ext cx="1300241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оловина рамки 21">
            <a:extLst>
              <a:ext uri="{FF2B5EF4-FFF2-40B4-BE49-F238E27FC236}">
                <a16:creationId xmlns:a16="http://schemas.microsoft.com/office/drawing/2014/main" id="{22E69003-32F3-4D01-AE55-DBC33EB69317}"/>
              </a:ext>
            </a:extLst>
          </p:cNvPr>
          <p:cNvSpPr/>
          <p:nvPr/>
        </p:nvSpPr>
        <p:spPr>
          <a:xfrm>
            <a:off x="3303605" y="2954889"/>
            <a:ext cx="1549667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оловина рамки 22">
            <a:extLst>
              <a:ext uri="{FF2B5EF4-FFF2-40B4-BE49-F238E27FC236}">
                <a16:creationId xmlns:a16="http://schemas.microsoft.com/office/drawing/2014/main" id="{63605C90-9918-4DEC-B8BE-7F8683A96D3D}"/>
              </a:ext>
            </a:extLst>
          </p:cNvPr>
          <p:cNvSpPr/>
          <p:nvPr/>
        </p:nvSpPr>
        <p:spPr>
          <a:xfrm>
            <a:off x="5170036" y="2485860"/>
            <a:ext cx="1731724" cy="810253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оловина рамки 23">
            <a:extLst>
              <a:ext uri="{FF2B5EF4-FFF2-40B4-BE49-F238E27FC236}">
                <a16:creationId xmlns:a16="http://schemas.microsoft.com/office/drawing/2014/main" id="{34D7749B-75A4-4F0B-A982-C1A715BDACEB}"/>
              </a:ext>
            </a:extLst>
          </p:cNvPr>
          <p:cNvSpPr/>
          <p:nvPr/>
        </p:nvSpPr>
        <p:spPr>
          <a:xfrm>
            <a:off x="7155514" y="2050234"/>
            <a:ext cx="1676412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Половина рамки 24">
            <a:extLst>
              <a:ext uri="{FF2B5EF4-FFF2-40B4-BE49-F238E27FC236}">
                <a16:creationId xmlns:a16="http://schemas.microsoft.com/office/drawing/2014/main" id="{EC8D14BA-4F8F-4003-BF81-B82F9555D239}"/>
              </a:ext>
            </a:extLst>
          </p:cNvPr>
          <p:cNvSpPr/>
          <p:nvPr/>
        </p:nvSpPr>
        <p:spPr>
          <a:xfrm>
            <a:off x="8945674" y="1599781"/>
            <a:ext cx="1549667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рямоугольный треугольник 27">
            <a:extLst>
              <a:ext uri="{FF2B5EF4-FFF2-40B4-BE49-F238E27FC236}">
                <a16:creationId xmlns:a16="http://schemas.microsoft.com/office/drawing/2014/main" id="{C02E0AE2-70AF-4993-BA79-59C8868DEB37}"/>
              </a:ext>
            </a:extLst>
          </p:cNvPr>
          <p:cNvSpPr/>
          <p:nvPr/>
        </p:nvSpPr>
        <p:spPr>
          <a:xfrm rot="16200000">
            <a:off x="1492335" y="3544496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>
            <a:extLst>
              <a:ext uri="{FF2B5EF4-FFF2-40B4-BE49-F238E27FC236}">
                <a16:creationId xmlns:a16="http://schemas.microsoft.com/office/drawing/2014/main" id="{479B6417-2ACE-4827-B6B8-A9360F9A58A5}"/>
              </a:ext>
            </a:extLst>
          </p:cNvPr>
          <p:cNvSpPr/>
          <p:nvPr/>
        </p:nvSpPr>
        <p:spPr>
          <a:xfrm rot="16200000">
            <a:off x="2958381" y="3107380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ый треугольник 29">
            <a:extLst>
              <a:ext uri="{FF2B5EF4-FFF2-40B4-BE49-F238E27FC236}">
                <a16:creationId xmlns:a16="http://schemas.microsoft.com/office/drawing/2014/main" id="{C5C0AA87-7933-4014-A50C-4E73388DF0CF}"/>
              </a:ext>
            </a:extLst>
          </p:cNvPr>
          <p:cNvSpPr/>
          <p:nvPr/>
        </p:nvSpPr>
        <p:spPr>
          <a:xfrm rot="16200000">
            <a:off x="4629029" y="2641907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ый треугольник 30">
            <a:extLst>
              <a:ext uri="{FF2B5EF4-FFF2-40B4-BE49-F238E27FC236}">
                <a16:creationId xmlns:a16="http://schemas.microsoft.com/office/drawing/2014/main" id="{DE80B5EB-CABA-49F2-BAF0-415A83FEC1EF}"/>
              </a:ext>
            </a:extLst>
          </p:cNvPr>
          <p:cNvSpPr/>
          <p:nvPr/>
        </p:nvSpPr>
        <p:spPr>
          <a:xfrm rot="16200000">
            <a:off x="6663346" y="2214930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ый треугольник 31">
            <a:extLst>
              <a:ext uri="{FF2B5EF4-FFF2-40B4-BE49-F238E27FC236}">
                <a16:creationId xmlns:a16="http://schemas.microsoft.com/office/drawing/2014/main" id="{F172EA3B-883E-4664-9752-ED7EB54F1EE6}"/>
              </a:ext>
            </a:extLst>
          </p:cNvPr>
          <p:cNvSpPr/>
          <p:nvPr/>
        </p:nvSpPr>
        <p:spPr>
          <a:xfrm rot="16200000">
            <a:off x="8605236" y="1775158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052EF6-0DFE-480D-8B4C-9887C272729E}"/>
              </a:ext>
            </a:extLst>
          </p:cNvPr>
          <p:cNvSpPr txBox="1"/>
          <p:nvPr/>
        </p:nvSpPr>
        <p:spPr>
          <a:xfrm>
            <a:off x="241280" y="3355446"/>
            <a:ext cx="1153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Абитуриент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14-15 лет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3053A5E-1DB5-426D-AFD6-26A133BEE7D0}"/>
              </a:ext>
            </a:extLst>
          </p:cNvPr>
          <p:cNvSpPr txBox="1"/>
          <p:nvPr/>
        </p:nvSpPr>
        <p:spPr>
          <a:xfrm>
            <a:off x="2023544" y="2958121"/>
            <a:ext cx="819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15-18 лет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A691E60-E77E-4DF6-B9BF-EF359CD0BB2D}"/>
              </a:ext>
            </a:extLst>
          </p:cNvPr>
          <p:cNvSpPr txBox="1"/>
          <p:nvPr/>
        </p:nvSpPr>
        <p:spPr>
          <a:xfrm>
            <a:off x="3009043" y="2121561"/>
            <a:ext cx="1909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 автомобильного транспорта, экспедитор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лет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B154556-A54D-41EC-8AEB-CFCF751216BA}"/>
              </a:ext>
            </a:extLst>
          </p:cNvPr>
          <p:cNvSpPr txBox="1"/>
          <p:nvPr/>
        </p:nvSpPr>
        <p:spPr>
          <a:xfrm>
            <a:off x="4884254" y="1499073"/>
            <a:ext cx="207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 отдела эксплуатации, логист, оператор по обработке перевозочных документов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лет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5912E6-F641-4929-83B2-49DCB91D8C48}"/>
              </a:ext>
            </a:extLst>
          </p:cNvPr>
          <p:cNvSpPr txBox="1"/>
          <p:nvPr/>
        </p:nvSpPr>
        <p:spPr>
          <a:xfrm>
            <a:off x="6968385" y="1073360"/>
            <a:ext cx="19772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отдела организации перевозок, менеджер по организации перевозок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года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82EFBCB-3D25-4FC4-86F1-D10C2319C938}"/>
              </a:ext>
            </a:extLst>
          </p:cNvPr>
          <p:cNvSpPr txBox="1"/>
          <p:nvPr/>
        </p:nvSpPr>
        <p:spPr>
          <a:xfrm>
            <a:off x="3533559" y="3984135"/>
            <a:ext cx="50321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 О Д </a:t>
            </a:r>
            <a:r>
              <a:rPr lang="ru-RU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Е Р Ж К А  О Т  </a:t>
            </a:r>
            <a:r>
              <a:rPr lang="ru-RU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Е Х Н И К У М А</a:t>
            </a:r>
          </a:p>
          <a:p>
            <a:pPr algn="ctr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ориентированный подход к обучению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Квалифицированный преподавательский состав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подготовка обучающихся в рамках индивидуального обучения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Гарантированное трудоустройство  по целевому договору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 базе собственных мастерских, оснащенных современным высокотехнологичным оборудованием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получения дополнительного профессионального образования</a:t>
            </a:r>
          </a:p>
        </p:txBody>
      </p:sp>
      <p:sp>
        <p:nvSpPr>
          <p:cNvPr id="45" name="Стрелка: вправо 44">
            <a:extLst>
              <a:ext uri="{FF2B5EF4-FFF2-40B4-BE49-F238E27FC236}">
                <a16:creationId xmlns:a16="http://schemas.microsoft.com/office/drawing/2014/main" id="{EA0E2371-D18D-4BD1-878C-05390DA4AB69}"/>
              </a:ext>
            </a:extLst>
          </p:cNvPr>
          <p:cNvSpPr/>
          <p:nvPr/>
        </p:nvSpPr>
        <p:spPr>
          <a:xfrm>
            <a:off x="7165891" y="3261854"/>
            <a:ext cx="1960324" cy="315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</a:t>
            </a:r>
          </a:p>
        </p:txBody>
      </p:sp>
      <p:sp>
        <p:nvSpPr>
          <p:cNvPr id="46" name="Стрелка: вправо 45">
            <a:extLst>
              <a:ext uri="{FF2B5EF4-FFF2-40B4-BE49-F238E27FC236}">
                <a16:creationId xmlns:a16="http://schemas.microsoft.com/office/drawing/2014/main" id="{B2C88C07-962C-4AA1-9C5E-9516A431F7CA}"/>
              </a:ext>
            </a:extLst>
          </p:cNvPr>
          <p:cNvSpPr/>
          <p:nvPr/>
        </p:nvSpPr>
        <p:spPr>
          <a:xfrm>
            <a:off x="9592000" y="2940722"/>
            <a:ext cx="1960324" cy="3158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образование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CDD8737-1918-4F39-80E9-D81D1E09057B}"/>
              </a:ext>
            </a:extLst>
          </p:cNvPr>
          <p:cNvSpPr txBox="1"/>
          <p:nvPr/>
        </p:nvSpPr>
        <p:spPr>
          <a:xfrm>
            <a:off x="9034158" y="3901725"/>
            <a:ext cx="3076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ООО «Кировск </a:t>
            </a:r>
            <a:r>
              <a:rPr lang="ru-RU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Транссервис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ИП «Владимиров Н.В.»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5FE886F-2AF8-4DE2-A6AF-3EADF7F69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581" y="5018286"/>
            <a:ext cx="1002073" cy="982495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7A36D62C-C721-400A-99C2-9D72DDE36FAF}"/>
              </a:ext>
            </a:extLst>
          </p:cNvPr>
          <p:cNvSpPr txBox="1"/>
          <p:nvPr/>
        </p:nvSpPr>
        <p:spPr>
          <a:xfrm>
            <a:off x="5384787" y="2602016"/>
            <a:ext cx="13853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среднего профессионального образования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8D8E2BC-4BF2-4D7E-BC4D-D0E8465C6723}"/>
              </a:ext>
            </a:extLst>
          </p:cNvPr>
          <p:cNvSpPr txBox="1"/>
          <p:nvPr/>
        </p:nvSpPr>
        <p:spPr>
          <a:xfrm>
            <a:off x="10456807" y="898888"/>
            <a:ext cx="1730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транспортного отдела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лет</a:t>
            </a:r>
          </a:p>
        </p:txBody>
      </p:sp>
      <p:sp>
        <p:nvSpPr>
          <p:cNvPr id="53" name="Прямоугольный треугольник 52">
            <a:extLst>
              <a:ext uri="{FF2B5EF4-FFF2-40B4-BE49-F238E27FC236}">
                <a16:creationId xmlns:a16="http://schemas.microsoft.com/office/drawing/2014/main" id="{A4111613-BAEF-46E4-A70B-2BFFCA5D8EC8}"/>
              </a:ext>
            </a:extLst>
          </p:cNvPr>
          <p:cNvSpPr/>
          <p:nvPr/>
        </p:nvSpPr>
        <p:spPr>
          <a:xfrm rot="16200000">
            <a:off x="10254642" y="1303544"/>
            <a:ext cx="238267" cy="21031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оловина рамки 54">
            <a:extLst>
              <a:ext uri="{FF2B5EF4-FFF2-40B4-BE49-F238E27FC236}">
                <a16:creationId xmlns:a16="http://schemas.microsoft.com/office/drawing/2014/main" id="{AB487EE0-B32C-462C-8FB0-6D6BB45600FA}"/>
              </a:ext>
            </a:extLst>
          </p:cNvPr>
          <p:cNvSpPr/>
          <p:nvPr/>
        </p:nvSpPr>
        <p:spPr>
          <a:xfrm>
            <a:off x="10658500" y="1581192"/>
            <a:ext cx="1350177" cy="851864"/>
          </a:xfrm>
          <a:prstGeom prst="halfFrame">
            <a:avLst>
              <a:gd name="adj1" fmla="val 16384"/>
              <a:gd name="adj2" fmla="val 17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0A459E6-FE0B-4A5A-AC6B-5ED27BCF84F9}"/>
              </a:ext>
            </a:extLst>
          </p:cNvPr>
          <p:cNvSpPr txBox="1"/>
          <p:nvPr/>
        </p:nvSpPr>
        <p:spPr>
          <a:xfrm>
            <a:off x="8818851" y="940236"/>
            <a:ext cx="1730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автоколонны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лет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EB79B68-9AE7-49F7-884C-9E4E74D05D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753" y="4655238"/>
            <a:ext cx="2774958" cy="197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0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240</Words>
  <Application>Microsoft Office PowerPoint</Application>
  <PresentationFormat>Широкоэкранный</PresentationFormat>
  <Paragraphs>41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КАРЬЕРНАЯ КАРТА ВЫПУСКНИКА 23.02.01 Организация перевозок и управление на транспорте (автомобильном) (квалификация – техник) Срок обучения 3 года 10 месяцев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37</cp:revision>
  <dcterms:created xsi:type="dcterms:W3CDTF">2024-05-30T10:09:54Z</dcterms:created>
  <dcterms:modified xsi:type="dcterms:W3CDTF">2024-06-03T08:12:13Z</dcterms:modified>
</cp:coreProperties>
</file>