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6" r:id="rId8"/>
    <p:sldId id="262" r:id="rId9"/>
    <p:sldId id="267"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36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F7283E54-7A50-4F53-B137-E7CCC8A3F532}" type="datetimeFigureOut">
              <a:rPr lang="ru-RU" smtClean="0"/>
              <a:t>30.05.2024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BD6F53-3D0F-4813-8800-90EF5B92C85A}" type="slidenum">
              <a:rPr lang="ru-RU" smtClean="0"/>
              <a:t>‹#›</a:t>
            </a:fld>
            <a:endParaRPr lang="ru-RU"/>
          </a:p>
        </p:txBody>
      </p:sp>
    </p:spTree>
    <p:extLst>
      <p:ext uri="{BB962C8B-B14F-4D97-AF65-F5344CB8AC3E}">
        <p14:creationId xmlns:p14="http://schemas.microsoft.com/office/powerpoint/2010/main" val="338447320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7283E54-7A50-4F53-B137-E7CCC8A3F532}" type="datetimeFigureOut">
              <a:rPr lang="ru-RU" smtClean="0"/>
              <a:t>30.05.2024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BD6F53-3D0F-4813-8800-90EF5B92C85A}" type="slidenum">
              <a:rPr lang="ru-RU" smtClean="0"/>
              <a:t>‹#›</a:t>
            </a:fld>
            <a:endParaRPr lang="ru-RU"/>
          </a:p>
        </p:txBody>
      </p:sp>
    </p:spTree>
    <p:extLst>
      <p:ext uri="{BB962C8B-B14F-4D97-AF65-F5344CB8AC3E}">
        <p14:creationId xmlns:p14="http://schemas.microsoft.com/office/powerpoint/2010/main" val="3577202513"/>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7283E54-7A50-4F53-B137-E7CCC8A3F532}" type="datetimeFigureOut">
              <a:rPr lang="ru-RU" smtClean="0"/>
              <a:t>30.05.2024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BD6F53-3D0F-4813-8800-90EF5B92C85A}"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9638534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7283E54-7A50-4F53-B137-E7CCC8A3F532}" type="datetimeFigureOut">
              <a:rPr lang="ru-RU" smtClean="0"/>
              <a:t>30.05.2024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BD6F53-3D0F-4813-8800-90EF5B92C85A}" type="slidenum">
              <a:rPr lang="ru-RU" smtClean="0"/>
              <a:t>‹#›</a:t>
            </a:fld>
            <a:endParaRPr lang="ru-RU"/>
          </a:p>
        </p:txBody>
      </p:sp>
    </p:spTree>
    <p:extLst>
      <p:ext uri="{BB962C8B-B14F-4D97-AF65-F5344CB8AC3E}">
        <p14:creationId xmlns:p14="http://schemas.microsoft.com/office/powerpoint/2010/main" val="138466641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7283E54-7A50-4F53-B137-E7CCC8A3F532}" type="datetimeFigureOut">
              <a:rPr lang="ru-RU" smtClean="0"/>
              <a:t>30.05.2024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BD6F53-3D0F-4813-8800-90EF5B92C85A}"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3230840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7283E54-7A50-4F53-B137-E7CCC8A3F532}" type="datetimeFigureOut">
              <a:rPr lang="ru-RU" smtClean="0"/>
              <a:t>30.05.2024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BD6F53-3D0F-4813-8800-90EF5B92C85A}" type="slidenum">
              <a:rPr lang="ru-RU" smtClean="0"/>
              <a:t>‹#›</a:t>
            </a:fld>
            <a:endParaRPr lang="ru-RU"/>
          </a:p>
        </p:txBody>
      </p:sp>
    </p:spTree>
    <p:extLst>
      <p:ext uri="{BB962C8B-B14F-4D97-AF65-F5344CB8AC3E}">
        <p14:creationId xmlns:p14="http://schemas.microsoft.com/office/powerpoint/2010/main" val="121865388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7283E54-7A50-4F53-B137-E7CCC8A3F532}" type="datetimeFigureOut">
              <a:rPr lang="ru-RU" smtClean="0"/>
              <a:t>30.05.2024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BD6F53-3D0F-4813-8800-90EF5B92C85A}" type="slidenum">
              <a:rPr lang="ru-RU" smtClean="0"/>
              <a:t>‹#›</a:t>
            </a:fld>
            <a:endParaRPr lang="ru-RU"/>
          </a:p>
        </p:txBody>
      </p:sp>
    </p:spTree>
    <p:extLst>
      <p:ext uri="{BB962C8B-B14F-4D97-AF65-F5344CB8AC3E}">
        <p14:creationId xmlns:p14="http://schemas.microsoft.com/office/powerpoint/2010/main" val="174937739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7283E54-7A50-4F53-B137-E7CCC8A3F532}" type="datetimeFigureOut">
              <a:rPr lang="ru-RU" smtClean="0"/>
              <a:t>30.05.2024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BD6F53-3D0F-4813-8800-90EF5B92C85A}" type="slidenum">
              <a:rPr lang="ru-RU" smtClean="0"/>
              <a:t>‹#›</a:t>
            </a:fld>
            <a:endParaRPr lang="ru-RU"/>
          </a:p>
        </p:txBody>
      </p:sp>
    </p:spTree>
    <p:extLst>
      <p:ext uri="{BB962C8B-B14F-4D97-AF65-F5344CB8AC3E}">
        <p14:creationId xmlns:p14="http://schemas.microsoft.com/office/powerpoint/2010/main" val="169614347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7283E54-7A50-4F53-B137-E7CCC8A3F532}" type="datetimeFigureOut">
              <a:rPr lang="ru-RU" smtClean="0"/>
              <a:t>30.05.2024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BD6F53-3D0F-4813-8800-90EF5B92C85A}" type="slidenum">
              <a:rPr lang="ru-RU" smtClean="0"/>
              <a:t>‹#›</a:t>
            </a:fld>
            <a:endParaRPr lang="ru-RU"/>
          </a:p>
        </p:txBody>
      </p:sp>
    </p:spTree>
    <p:extLst>
      <p:ext uri="{BB962C8B-B14F-4D97-AF65-F5344CB8AC3E}">
        <p14:creationId xmlns:p14="http://schemas.microsoft.com/office/powerpoint/2010/main" val="2686998087"/>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7283E54-7A50-4F53-B137-E7CCC8A3F532}" type="datetimeFigureOut">
              <a:rPr lang="ru-RU" smtClean="0"/>
              <a:t>30.05.2024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BD6F53-3D0F-4813-8800-90EF5B92C85A}" type="slidenum">
              <a:rPr lang="ru-RU" smtClean="0"/>
              <a:t>‹#›</a:t>
            </a:fld>
            <a:endParaRPr lang="ru-RU"/>
          </a:p>
        </p:txBody>
      </p:sp>
    </p:spTree>
    <p:extLst>
      <p:ext uri="{BB962C8B-B14F-4D97-AF65-F5344CB8AC3E}">
        <p14:creationId xmlns:p14="http://schemas.microsoft.com/office/powerpoint/2010/main" val="132599762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F7283E54-7A50-4F53-B137-E7CCC8A3F532}" type="datetimeFigureOut">
              <a:rPr lang="ru-RU" smtClean="0"/>
              <a:t>30.05.2024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5BD6F53-3D0F-4813-8800-90EF5B92C85A}" type="slidenum">
              <a:rPr lang="ru-RU" smtClean="0"/>
              <a:t>‹#›</a:t>
            </a:fld>
            <a:endParaRPr lang="ru-RU"/>
          </a:p>
        </p:txBody>
      </p:sp>
    </p:spTree>
    <p:extLst>
      <p:ext uri="{BB962C8B-B14F-4D97-AF65-F5344CB8AC3E}">
        <p14:creationId xmlns:p14="http://schemas.microsoft.com/office/powerpoint/2010/main" val="286209072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F7283E54-7A50-4F53-B137-E7CCC8A3F532}" type="datetimeFigureOut">
              <a:rPr lang="ru-RU" smtClean="0"/>
              <a:t>30.05.2024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5BD6F53-3D0F-4813-8800-90EF5B92C85A}" type="slidenum">
              <a:rPr lang="ru-RU" smtClean="0"/>
              <a:t>‹#›</a:t>
            </a:fld>
            <a:endParaRPr lang="ru-RU"/>
          </a:p>
        </p:txBody>
      </p:sp>
    </p:spTree>
    <p:extLst>
      <p:ext uri="{BB962C8B-B14F-4D97-AF65-F5344CB8AC3E}">
        <p14:creationId xmlns:p14="http://schemas.microsoft.com/office/powerpoint/2010/main" val="209401984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F7283E54-7A50-4F53-B137-E7CCC8A3F532}" type="datetimeFigureOut">
              <a:rPr lang="ru-RU" smtClean="0"/>
              <a:t>30.05.2024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5BD6F53-3D0F-4813-8800-90EF5B92C85A}" type="slidenum">
              <a:rPr lang="ru-RU" smtClean="0"/>
              <a:t>‹#›</a:t>
            </a:fld>
            <a:endParaRPr lang="ru-RU"/>
          </a:p>
        </p:txBody>
      </p:sp>
    </p:spTree>
    <p:extLst>
      <p:ext uri="{BB962C8B-B14F-4D97-AF65-F5344CB8AC3E}">
        <p14:creationId xmlns:p14="http://schemas.microsoft.com/office/powerpoint/2010/main" val="335036001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283E54-7A50-4F53-B137-E7CCC8A3F532}" type="datetimeFigureOut">
              <a:rPr lang="ru-RU" smtClean="0"/>
              <a:t>30.05.2024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5BD6F53-3D0F-4813-8800-90EF5B92C85A}" type="slidenum">
              <a:rPr lang="ru-RU" smtClean="0"/>
              <a:t>‹#›</a:t>
            </a:fld>
            <a:endParaRPr lang="ru-RU"/>
          </a:p>
        </p:txBody>
      </p:sp>
    </p:spTree>
    <p:extLst>
      <p:ext uri="{BB962C8B-B14F-4D97-AF65-F5344CB8AC3E}">
        <p14:creationId xmlns:p14="http://schemas.microsoft.com/office/powerpoint/2010/main" val="414747997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F7283E54-7A50-4F53-B137-E7CCC8A3F532}" type="datetimeFigureOut">
              <a:rPr lang="ru-RU" smtClean="0"/>
              <a:t>30.05.2024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5BD6F53-3D0F-4813-8800-90EF5B92C85A}" type="slidenum">
              <a:rPr lang="ru-RU" smtClean="0"/>
              <a:t>‹#›</a:t>
            </a:fld>
            <a:endParaRPr lang="ru-RU"/>
          </a:p>
        </p:txBody>
      </p:sp>
    </p:spTree>
    <p:extLst>
      <p:ext uri="{BB962C8B-B14F-4D97-AF65-F5344CB8AC3E}">
        <p14:creationId xmlns:p14="http://schemas.microsoft.com/office/powerpoint/2010/main" val="100474472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F7283E54-7A50-4F53-B137-E7CCC8A3F532}" type="datetimeFigureOut">
              <a:rPr lang="ru-RU" smtClean="0"/>
              <a:t>30.05.2024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5BD6F53-3D0F-4813-8800-90EF5B92C85A}" type="slidenum">
              <a:rPr lang="ru-RU" smtClean="0"/>
              <a:t>‹#›</a:t>
            </a:fld>
            <a:endParaRPr lang="ru-RU"/>
          </a:p>
        </p:txBody>
      </p:sp>
    </p:spTree>
    <p:extLst>
      <p:ext uri="{BB962C8B-B14F-4D97-AF65-F5344CB8AC3E}">
        <p14:creationId xmlns:p14="http://schemas.microsoft.com/office/powerpoint/2010/main" val="3285155713"/>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7283E54-7A50-4F53-B137-E7CCC8A3F532}" type="datetimeFigureOut">
              <a:rPr lang="ru-RU" smtClean="0"/>
              <a:t>30.05.2024</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5BD6F53-3D0F-4813-8800-90EF5B92C85A}" type="slidenum">
              <a:rPr lang="ru-RU" smtClean="0"/>
              <a:t>‹#›</a:t>
            </a:fld>
            <a:endParaRPr lang="ru-RU"/>
          </a:p>
        </p:txBody>
      </p:sp>
    </p:spTree>
    <p:extLst>
      <p:ext uri="{BB962C8B-B14F-4D97-AF65-F5344CB8AC3E}">
        <p14:creationId xmlns:p14="http://schemas.microsoft.com/office/powerpoint/2010/main" val="34191545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6E71977-D4D8-44CD-8BEB-3D8DD329E63A}"/>
              </a:ext>
            </a:extLst>
          </p:cNvPr>
          <p:cNvSpPr>
            <a:spLocks noGrp="1"/>
          </p:cNvSpPr>
          <p:nvPr>
            <p:ph type="ctrTitle"/>
          </p:nvPr>
        </p:nvSpPr>
        <p:spPr/>
        <p:txBody>
          <a:bodyPr/>
          <a:lstStyle/>
          <a:p>
            <a:endParaRPr lang="ru-RU" dirty="0"/>
          </a:p>
        </p:txBody>
      </p:sp>
      <p:sp>
        <p:nvSpPr>
          <p:cNvPr id="3" name="Подзаголовок 2">
            <a:extLst>
              <a:ext uri="{FF2B5EF4-FFF2-40B4-BE49-F238E27FC236}">
                <a16:creationId xmlns:a16="http://schemas.microsoft.com/office/drawing/2014/main" id="{D7447D3B-F532-4A97-AD3A-E03EAD2FC61B}"/>
              </a:ext>
            </a:extLst>
          </p:cNvPr>
          <p:cNvSpPr>
            <a:spLocks noGrp="1"/>
          </p:cNvSpPr>
          <p:nvPr>
            <p:ph type="subTitle" idx="1"/>
          </p:nvPr>
        </p:nvSpPr>
        <p:spPr/>
        <p:txBody>
          <a:bodyPr/>
          <a:lstStyle/>
          <a:p>
            <a:endParaRPr lang="ru-RU" dirty="0"/>
          </a:p>
        </p:txBody>
      </p:sp>
      <p:sp>
        <p:nvSpPr>
          <p:cNvPr id="4" name="Прямоугольник 3">
            <a:extLst>
              <a:ext uri="{FF2B5EF4-FFF2-40B4-BE49-F238E27FC236}">
                <a16:creationId xmlns:a16="http://schemas.microsoft.com/office/drawing/2014/main" id="{19280563-DB88-4120-906A-E2002B151C7E}"/>
              </a:ext>
            </a:extLst>
          </p:cNvPr>
          <p:cNvSpPr/>
          <p:nvPr/>
        </p:nvSpPr>
        <p:spPr>
          <a:xfrm>
            <a:off x="1507067" y="1957904"/>
            <a:ext cx="8450972" cy="3231654"/>
          </a:xfrm>
          <a:prstGeom prst="rect">
            <a:avLst/>
          </a:prstGeom>
        </p:spPr>
        <p:txBody>
          <a:bodyPr wrap="square">
            <a:spAutoFit/>
          </a:bodyPr>
          <a:lstStyle/>
          <a:p>
            <a:pPr algn="ctr"/>
            <a:r>
              <a:rPr lang="ru-RU" sz="4800" dirty="0">
                <a:latin typeface="Times New Roman" panose="02020603050405020304" pitchFamily="18" charset="0"/>
                <a:cs typeface="Times New Roman" panose="02020603050405020304" pitchFamily="18" charset="0"/>
              </a:rPr>
              <a:t>Памятка </a:t>
            </a:r>
          </a:p>
          <a:p>
            <a:pPr algn="ctr"/>
            <a:r>
              <a:rPr lang="ru-RU" sz="4800" dirty="0">
                <a:latin typeface="Times New Roman" panose="02020603050405020304" pitchFamily="18" charset="0"/>
                <a:cs typeface="Times New Roman" panose="02020603050405020304" pitchFamily="18" charset="0"/>
              </a:rPr>
              <a:t>для студентов</a:t>
            </a:r>
          </a:p>
          <a:p>
            <a:endParaRPr lang="ru-RU" sz="4800" dirty="0">
              <a:latin typeface="Times New Roman" panose="02020603050405020304" pitchFamily="18" charset="0"/>
              <a:cs typeface="Times New Roman" panose="02020603050405020304" pitchFamily="18" charset="0"/>
            </a:endParaRPr>
          </a:p>
          <a:p>
            <a:pPr algn="ctr"/>
            <a:r>
              <a:rPr lang="ru-RU" sz="6000" dirty="0">
                <a:latin typeface="Times New Roman" panose="02020603050405020304" pitchFamily="18" charset="0"/>
                <a:cs typeface="Times New Roman" panose="02020603050405020304" pitchFamily="18" charset="0"/>
              </a:rPr>
              <a:t>Составление резюме</a:t>
            </a:r>
          </a:p>
        </p:txBody>
      </p:sp>
    </p:spTree>
    <p:extLst>
      <p:ext uri="{BB962C8B-B14F-4D97-AF65-F5344CB8AC3E}">
        <p14:creationId xmlns:p14="http://schemas.microsoft.com/office/powerpoint/2010/main" val="170330710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01D24D-830F-4550-83D2-EFEC23A9420B}"/>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09C63DC4-2C19-4957-8345-FBF77F671722}"/>
              </a:ext>
            </a:extLst>
          </p:cNvPr>
          <p:cNvSpPr>
            <a:spLocks noGrp="1"/>
          </p:cNvSpPr>
          <p:nvPr>
            <p:ph idx="1"/>
          </p:nvPr>
        </p:nvSpPr>
        <p:spPr/>
        <p:txBody>
          <a:bodyPr>
            <a:normAutofit/>
          </a:bodyPr>
          <a:lstStyle/>
          <a:p>
            <a:r>
              <a:rPr lang="ru-RU" sz="2400" dirty="0">
                <a:latin typeface="Times New Roman" panose="02020603050405020304" pitchFamily="18" charset="0"/>
                <a:cs typeface="Times New Roman" panose="02020603050405020304" pitchFamily="18" charset="0"/>
              </a:rPr>
              <a:t>Резюме — это Ваша визитная карточка для работодателя. Цель резюме — получить приглашение на собеседование. Для того, чтобы работодатель заинтересовался Вашей кандидатурой, резюме должно быть составлено грамотно. </a:t>
            </a:r>
          </a:p>
        </p:txBody>
      </p:sp>
    </p:spTree>
    <p:extLst>
      <p:ext uri="{BB962C8B-B14F-4D97-AF65-F5344CB8AC3E}">
        <p14:creationId xmlns:p14="http://schemas.microsoft.com/office/powerpoint/2010/main" val="362288165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70F6063-E6A7-4ECE-918C-656944D2A70E}"/>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92D76330-2A89-4AC3-936B-146B012087A8}"/>
              </a:ext>
            </a:extLst>
          </p:cNvPr>
          <p:cNvSpPr>
            <a:spLocks noGrp="1"/>
          </p:cNvSpPr>
          <p:nvPr>
            <p:ph idx="1"/>
          </p:nvPr>
        </p:nvSpPr>
        <p:spPr/>
        <p:txBody>
          <a:bodyPr>
            <a:normAutofit/>
          </a:bodyPr>
          <a:lstStyle/>
          <a:p>
            <a:r>
              <a:rPr lang="ru-RU" sz="2800" dirty="0">
                <a:latin typeface="Times New Roman" panose="02020603050405020304" pitchFamily="18" charset="0"/>
                <a:cs typeface="Times New Roman" panose="02020603050405020304" pitchFamily="18" charset="0"/>
              </a:rPr>
              <a:t>ФИО, контактные и личные данные. </a:t>
            </a:r>
          </a:p>
          <a:p>
            <a:pPr marL="0" indent="0">
              <a:buNone/>
            </a:pPr>
            <a:r>
              <a:rPr lang="ru-RU" sz="2800" dirty="0">
                <a:latin typeface="Times New Roman" panose="02020603050405020304" pitchFamily="18" charset="0"/>
                <a:cs typeface="Times New Roman" panose="02020603050405020304" pitchFamily="18" charset="0"/>
              </a:rPr>
              <a:t>Этот раздел должен содержать полное ФИО, дату рождения, семейное положение, номер телефона, адрес эл. почты, адрес проживания (по желанию). Причём указанные телефоны должны быть доступны для звонка. </a:t>
            </a:r>
          </a:p>
        </p:txBody>
      </p:sp>
    </p:spTree>
    <p:extLst>
      <p:ext uri="{BB962C8B-B14F-4D97-AF65-F5344CB8AC3E}">
        <p14:creationId xmlns:p14="http://schemas.microsoft.com/office/powerpoint/2010/main" val="20659329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5886B7-16AD-451D-B34C-44F81F0756A4}"/>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20F2AB96-5DFA-4512-92A0-DD08D7536FBE}"/>
              </a:ext>
            </a:extLst>
          </p:cNvPr>
          <p:cNvSpPr>
            <a:spLocks noGrp="1"/>
          </p:cNvSpPr>
          <p:nvPr>
            <p:ph idx="1"/>
          </p:nvPr>
        </p:nvSpPr>
        <p:spPr/>
        <p:txBody>
          <a:bodyPr>
            <a:normAutofit lnSpcReduction="10000"/>
          </a:bodyPr>
          <a:lstStyle/>
          <a:p>
            <a:r>
              <a:rPr lang="ru-RU" sz="2800" dirty="0">
                <a:latin typeface="Times New Roman" panose="02020603050405020304" pitchFamily="18" charset="0"/>
                <a:cs typeface="Times New Roman" panose="02020603050405020304" pitchFamily="18" charset="0"/>
              </a:rPr>
              <a:t>Цель. </a:t>
            </a:r>
          </a:p>
          <a:p>
            <a:pPr marL="0" indent="0">
              <a:buNone/>
            </a:pPr>
            <a:r>
              <a:rPr lang="ru-RU" sz="2400" dirty="0">
                <a:latin typeface="Times New Roman" panose="02020603050405020304" pitchFamily="18" charset="0"/>
                <a:cs typeface="Times New Roman" panose="02020603050405020304" pitchFamily="18" charset="0"/>
              </a:rPr>
              <a:t> Часто в резюме можно увидеть такую цель: «Получить интересную, высокооплачиваемую работу с перспективой карьерного и профессионального роста в стабильной организации с хорошим коллективом…». Было бы странно, если б соискатель рассматривал противоположный вариант))). На самом деле в цели резюме необходимо указывать название конкретной должности, на которую Вы претендуете. Здесь же возможно указать уровень зарплаты, который Вам интересен (это должна быть конкретная цифра). </a:t>
            </a:r>
          </a:p>
        </p:txBody>
      </p:sp>
    </p:spTree>
    <p:extLst>
      <p:ext uri="{BB962C8B-B14F-4D97-AF65-F5344CB8AC3E}">
        <p14:creationId xmlns:p14="http://schemas.microsoft.com/office/powerpoint/2010/main" val="162707030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407B864-4C87-4C0F-B505-75B99C68F52E}"/>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BC75524B-B82C-4C80-A560-70CFD1ADEE82}"/>
              </a:ext>
            </a:extLst>
          </p:cNvPr>
          <p:cNvSpPr>
            <a:spLocks noGrp="1"/>
          </p:cNvSpPr>
          <p:nvPr>
            <p:ph idx="1"/>
          </p:nvPr>
        </p:nvSpPr>
        <p:spPr/>
        <p:txBody>
          <a:bodyPr>
            <a:normAutofit/>
          </a:bodyPr>
          <a:lstStyle/>
          <a:p>
            <a:r>
              <a:rPr lang="ru-RU" sz="2800" dirty="0">
                <a:latin typeface="Times New Roman" panose="02020603050405020304" pitchFamily="18" charset="0"/>
                <a:cs typeface="Times New Roman" panose="02020603050405020304" pitchFamily="18" charset="0"/>
              </a:rPr>
              <a:t>Образование. </a:t>
            </a:r>
          </a:p>
          <a:p>
            <a:pPr marL="0" indent="0">
              <a:buNone/>
            </a:pPr>
            <a:r>
              <a:rPr lang="ru-RU" sz="2000" dirty="0">
                <a:latin typeface="Times New Roman" panose="02020603050405020304" pitchFamily="18" charset="0"/>
                <a:cs typeface="Times New Roman" panose="02020603050405020304" pitchFamily="18" charset="0"/>
              </a:rPr>
              <a:t>Необходимо указать годы начала и окончания учёбы, название учебного заведения, факультет, специальность. Дополнительно можно указать форму обучения (очная, заочная, вечерняя). Если Вы учитесь в настоящий момент, нужно это указать, чтоб избежать недоразумений с работодателем. </a:t>
            </a:r>
          </a:p>
        </p:txBody>
      </p:sp>
    </p:spTree>
    <p:extLst>
      <p:ext uri="{BB962C8B-B14F-4D97-AF65-F5344CB8AC3E}">
        <p14:creationId xmlns:p14="http://schemas.microsoft.com/office/powerpoint/2010/main" val="408734884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38ACF3-8E33-4B28-B510-592F813A134A}"/>
              </a:ext>
            </a:extLst>
          </p:cNvPr>
          <p:cNvSpPr>
            <a:spLocks noGrp="1"/>
          </p:cNvSpPr>
          <p:nvPr>
            <p:ph type="title"/>
          </p:nvPr>
        </p:nvSpPr>
        <p:spPr/>
        <p:txBody>
          <a:bodyPr/>
          <a:lstStyle/>
          <a:p>
            <a:endParaRPr lang="ru-RU" dirty="0"/>
          </a:p>
        </p:txBody>
      </p:sp>
      <p:sp>
        <p:nvSpPr>
          <p:cNvPr id="3" name="Объект 2">
            <a:extLst>
              <a:ext uri="{FF2B5EF4-FFF2-40B4-BE49-F238E27FC236}">
                <a16:creationId xmlns:a16="http://schemas.microsoft.com/office/drawing/2014/main" id="{D666C011-95B1-48B6-8CE3-FBBB98BCF700}"/>
              </a:ext>
            </a:extLst>
          </p:cNvPr>
          <p:cNvSpPr>
            <a:spLocks noGrp="1"/>
          </p:cNvSpPr>
          <p:nvPr>
            <p:ph idx="1"/>
          </p:nvPr>
        </p:nvSpPr>
        <p:spPr/>
        <p:txBody>
          <a:bodyPr>
            <a:noAutofit/>
          </a:bodyPr>
          <a:lstStyle/>
          <a:p>
            <a:r>
              <a:rPr lang="ru-RU" sz="2800" dirty="0">
                <a:latin typeface="Times New Roman" panose="02020603050405020304" pitchFamily="18" charset="0"/>
                <a:cs typeface="Times New Roman" panose="02020603050405020304" pitchFamily="18" charset="0"/>
              </a:rPr>
              <a:t>Профессиональные навыки.</a:t>
            </a:r>
          </a:p>
          <a:p>
            <a:pPr marL="0" indent="0">
              <a:buNone/>
            </a:pPr>
            <a:r>
              <a:rPr lang="ru-RU" sz="2400" dirty="0">
                <a:latin typeface="Times New Roman" panose="02020603050405020304" pitchFamily="18" charset="0"/>
                <a:cs typeface="Times New Roman" panose="02020603050405020304" pitchFamily="18" charset="0"/>
              </a:rPr>
              <a:t>  Указываем ключевые профессиональные навыки и умения. Здесь же можно указать информацию о знании иностранных языков, степени владения компьютером (с указанием конкретных программ). Дополнительная информация. Это любая другая важная информация, которая не вошла в другие разделы: наличие прав и личного автомобиля, готовность к командировкам и пр. Личные качества.  Перечислите Ваши самые важные качества, которые позволяют Вам успешно работать (не более 5). Но будьте готовы к тому, что работодатель попытается проверить их на собеседовании! </a:t>
            </a:r>
          </a:p>
        </p:txBody>
      </p:sp>
    </p:spTree>
    <p:extLst>
      <p:ext uri="{BB962C8B-B14F-4D97-AF65-F5344CB8AC3E}">
        <p14:creationId xmlns:p14="http://schemas.microsoft.com/office/powerpoint/2010/main" val="419188986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EFBD593-C5E3-4E15-A4F4-F7AE95C7D6C0}"/>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C12687B5-E0F0-46ED-BC29-3DEC0AA6A26C}"/>
              </a:ext>
            </a:extLst>
          </p:cNvPr>
          <p:cNvSpPr>
            <a:spLocks noGrp="1"/>
          </p:cNvSpPr>
          <p:nvPr>
            <p:ph idx="1"/>
          </p:nvPr>
        </p:nvSpPr>
        <p:spPr/>
        <p:txBody>
          <a:bodyPr>
            <a:normAutofit lnSpcReduction="10000"/>
          </a:bodyPr>
          <a:lstStyle/>
          <a:p>
            <a:r>
              <a:rPr lang="ru-RU" sz="2400" dirty="0">
                <a:latin typeface="Times New Roman" panose="02020603050405020304" pitchFamily="18" charset="0"/>
                <a:cs typeface="Times New Roman" panose="02020603050405020304" pitchFamily="18" charset="0"/>
              </a:rPr>
              <a:t>Понятно, что, будучи студентом, Вы не могли работать продолжительное время. Не бойтесь указывать непродолжительный опыт работы, даже если Вы проработали всего 2-3 месяца, это надо отразить в резюме. Будучи студентом, Вы проходили учебные и производственные практики по специальности. Это тоже можно указать, даже если это не отражено в трудовой книжке. Выпускник, который уже работал по специальности некоторое время, имеет преимущество по сравнению со своим собратом, имеющим, возможно, лучшие оценки, но не имеющим опыта.</a:t>
            </a:r>
          </a:p>
        </p:txBody>
      </p:sp>
    </p:spTree>
    <p:extLst>
      <p:ext uri="{BB962C8B-B14F-4D97-AF65-F5344CB8AC3E}">
        <p14:creationId xmlns:p14="http://schemas.microsoft.com/office/powerpoint/2010/main" val="91204356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99B0478-CB05-400E-A10F-586FD375592E}"/>
              </a:ext>
            </a:extLst>
          </p:cNvPr>
          <p:cNvSpPr>
            <a:spLocks noGrp="1"/>
          </p:cNvSpPr>
          <p:nvPr>
            <p:ph type="title"/>
          </p:nvPr>
        </p:nvSpPr>
        <p:spPr/>
        <p:txBody>
          <a:bodyPr/>
          <a:lstStyle/>
          <a:p>
            <a:endParaRPr lang="ru-RU" dirty="0"/>
          </a:p>
        </p:txBody>
      </p:sp>
      <p:sp>
        <p:nvSpPr>
          <p:cNvPr id="3" name="Объект 2">
            <a:extLst>
              <a:ext uri="{FF2B5EF4-FFF2-40B4-BE49-F238E27FC236}">
                <a16:creationId xmlns:a16="http://schemas.microsoft.com/office/drawing/2014/main" id="{2ED731EA-2B03-49C2-85DA-2E83E71054C2}"/>
              </a:ext>
            </a:extLst>
          </p:cNvPr>
          <p:cNvSpPr>
            <a:spLocks noGrp="1"/>
          </p:cNvSpPr>
          <p:nvPr>
            <p:ph idx="1"/>
          </p:nvPr>
        </p:nvSpPr>
        <p:spPr/>
        <p:txBody>
          <a:bodyPr>
            <a:noAutofit/>
          </a:bodyPr>
          <a:lstStyle/>
          <a:p>
            <a:r>
              <a:rPr lang="ru-RU" sz="2800" dirty="0">
                <a:latin typeface="Times New Roman" panose="02020603050405020304" pitchFamily="18" charset="0"/>
                <a:cs typeface="Times New Roman" panose="02020603050405020304" pitchFamily="18" charset="0"/>
              </a:rPr>
              <a:t>Оформление резюме: </a:t>
            </a:r>
          </a:p>
          <a:p>
            <a:pPr marL="0" indent="0">
              <a:buNone/>
            </a:pPr>
            <a:r>
              <a:rPr lang="ru-RU" sz="2000" dirty="0">
                <a:latin typeface="Times New Roman" panose="02020603050405020304" pitchFamily="18" charset="0"/>
                <a:cs typeface="Times New Roman" panose="02020603050405020304" pitchFamily="18" charset="0"/>
              </a:rPr>
              <a:t> Резюме — это документ, который составляется в свободной форме. Чётких стандартов по его составлению нет, есть лишь общие рекомендации:  Помните, что резюме — это деловой документ. Избегайте излишнего украшательства, обилия разных шрифтов, выделений и подчёркиваний. Выделяйте только то, что считаете действительно важным. Документ должен хорошо читаться, быть понятным. Пишите только важное, в резюме не нужно «воды»! Но не бросайтесь в другую крайность — работодатель должен захотеть пригласить Вас на собеседование, для этого содержание должно быть достаточным, чтоб его заинтересовать. Обычно резюме занимает 1–2 страницы печатным текстом.  Грамотное изложение текста, отсутствие ошибок и опечаток — признак, по которому опытный работодатель моментально оценивает кандидата. </a:t>
            </a:r>
          </a:p>
        </p:txBody>
      </p:sp>
    </p:spTree>
    <p:extLst>
      <p:ext uri="{BB962C8B-B14F-4D97-AF65-F5344CB8AC3E}">
        <p14:creationId xmlns:p14="http://schemas.microsoft.com/office/powerpoint/2010/main" val="415795186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185F5C-F204-44FA-98AE-B0B5D4666CED}"/>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3FA79D57-B1DC-45AC-8FB8-EAC3D81862D0}"/>
              </a:ext>
            </a:extLst>
          </p:cNvPr>
          <p:cNvSpPr>
            <a:spLocks noGrp="1"/>
          </p:cNvSpPr>
          <p:nvPr>
            <p:ph idx="1"/>
          </p:nvPr>
        </p:nvSpPr>
        <p:spPr/>
        <p:txBody>
          <a:bodyPr>
            <a:normAutofit/>
          </a:bodyPr>
          <a:lstStyle/>
          <a:p>
            <a:pPr algn="just"/>
            <a:r>
              <a:rPr lang="ru-RU" sz="2000" dirty="0">
                <a:latin typeface="Times New Roman" panose="02020603050405020304" pitchFamily="18" charset="0"/>
                <a:cs typeface="Times New Roman" panose="02020603050405020304" pitchFamily="18" charset="0"/>
              </a:rPr>
              <a:t>Достойный кандидат направляет резюме по электронной почте с короткой сопроводительной запиской и вложением в виде документа с именем в виде собственной фамилии. Дело в том, что менеджер после прочтения обычно размещает файл с резюме у себя на компьютере, как правило, под фамилией кандидата. Поэтому не стоит посылать файл с другими названиями – ведь такой файл обязательно придется переименовывать. Его не следует архивировать, заставляя менеджера тратить драгоценное время на распаковку. Тем более, менеджер может вообще не распаковать Ваш файл, если пользуется другим архиватором, чем Вы. Ваше сопроводительное письмо – это первое, что работодатели видят, когда получают материалы по электронной почте. Это самые важные первые секунды сражения за внимание и расположение к Вам работодателя! </a:t>
            </a:r>
          </a:p>
        </p:txBody>
      </p:sp>
    </p:spTree>
    <p:extLst>
      <p:ext uri="{BB962C8B-B14F-4D97-AF65-F5344CB8AC3E}">
        <p14:creationId xmlns:p14="http://schemas.microsoft.com/office/powerpoint/2010/main" val="155308199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46</TotalTime>
  <Words>641</Words>
  <Application>Microsoft Office PowerPoint</Application>
  <PresentationFormat>Широкоэкранный</PresentationFormat>
  <Paragraphs>17</Paragraphs>
  <Slides>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Arial</vt:lpstr>
      <vt:lpstr>Times New Roman</vt:lpstr>
      <vt:lpstr>Trebuchet MS</vt:lpstr>
      <vt:lpstr>Wingdings 3</vt:lpstr>
      <vt:lpstr>Аспект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3</cp:revision>
  <dcterms:created xsi:type="dcterms:W3CDTF">2024-05-30T11:07:35Z</dcterms:created>
  <dcterms:modified xsi:type="dcterms:W3CDTF">2024-05-30T11:54:03Z</dcterms:modified>
</cp:coreProperties>
</file>